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17"/>
  </p:notesMasterIdLst>
  <p:sldIdLst>
    <p:sldId id="256" r:id="rId2"/>
    <p:sldId id="257" r:id="rId3"/>
    <p:sldId id="261" r:id="rId4"/>
    <p:sldId id="264" r:id="rId5"/>
    <p:sldId id="263" r:id="rId6"/>
    <p:sldId id="265" r:id="rId7"/>
    <p:sldId id="266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6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399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440734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399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0" name="Shape 22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Shape 27"/>
          <p:cNvGrpSpPr/>
          <p:nvPr/>
        </p:nvGrpSpPr>
        <p:grpSpPr>
          <a:xfrm>
            <a:off x="0" y="-8466"/>
            <a:ext cx="12192000" cy="6866467"/>
            <a:chOff x="0" y="-8466"/>
            <a:chExt cx="12192000" cy="6866467"/>
          </a:xfrm>
        </p:grpSpPr>
        <p:cxnSp>
          <p:nvCxnSpPr>
            <p:cNvPr id="28" name="Shape 28"/>
            <p:cNvCxnSpPr/>
            <p:nvPr/>
          </p:nvCxnSpPr>
          <p:spPr>
            <a:xfrm>
              <a:off x="9371011" y="0"/>
              <a:ext cx="1219199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Shape 29"/>
            <p:cNvCxnSpPr/>
            <p:nvPr/>
          </p:nvCxnSpPr>
          <p:spPr>
            <a:xfrm flipH="1">
              <a:off x="7425266" y="3681412"/>
              <a:ext cx="4763558" cy="3176586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0" name="Shape 30"/>
            <p:cNvSpPr/>
            <p:nvPr/>
          </p:nvSpPr>
          <p:spPr>
            <a:xfrm>
              <a:off x="9181475" y="-8466"/>
              <a:ext cx="3007348" cy="68664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621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0" y="119999"/>
                  </a:lnTo>
                  <a:lnTo>
                    <a:pt x="81621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31" name="Shape 31"/>
            <p:cNvSpPr/>
            <p:nvPr/>
          </p:nvSpPr>
          <p:spPr>
            <a:xfrm>
              <a:off x="9603442" y="-8466"/>
              <a:ext cx="2588558" cy="68664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56067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2" name="Shape 32"/>
            <p:cNvSpPr/>
            <p:nvPr/>
          </p:nvSpPr>
          <p:spPr>
            <a:xfrm>
              <a:off x="8932332" y="3048000"/>
              <a:ext cx="3259667" cy="3809999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9334500" y="-8466"/>
              <a:ext cx="2854326" cy="68664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103873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4" name="Shape 34"/>
            <p:cNvSpPr/>
            <p:nvPr/>
          </p:nvSpPr>
          <p:spPr>
            <a:xfrm>
              <a:off x="10898729" y="-8466"/>
              <a:ext cx="1290093" cy="68664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852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lnTo>
                    <a:pt x="94852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35" name="Shape 35"/>
            <p:cNvSpPr/>
            <p:nvPr/>
          </p:nvSpPr>
          <p:spPr>
            <a:xfrm>
              <a:off x="10938999" y="-8466"/>
              <a:ext cx="1249825" cy="68664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106515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6" name="Shape 36"/>
            <p:cNvSpPr/>
            <p:nvPr/>
          </p:nvSpPr>
          <p:spPr>
            <a:xfrm>
              <a:off x="10371665" y="3589867"/>
              <a:ext cx="1817159" cy="3268132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8" name="Shape 38"/>
          <p:cNvSpPr txBox="1">
            <a:spLocks noGrp="1"/>
          </p:cNvSpPr>
          <p:nvPr>
            <p:ph type="ctrTitle"/>
          </p:nvPr>
        </p:nvSpPr>
        <p:spPr>
          <a:xfrm>
            <a:off x="1507066" y="2404533"/>
            <a:ext cx="7766936" cy="16463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5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ubTitle" idx="1"/>
          </p:nvPr>
        </p:nvSpPr>
        <p:spPr>
          <a:xfrm>
            <a:off x="1507066" y="4050832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 b="0" i="0" u="none" strike="noStrike" cap="non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 b="0" i="0" u="none" strike="noStrike" cap="non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2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675745" y="2737244"/>
            <a:ext cx="4185622" cy="33041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3"/>
          </p:nvPr>
        </p:nvSpPr>
        <p:spPr>
          <a:xfrm>
            <a:off x="5088382" y="2160983"/>
            <a:ext cx="4185617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4"/>
          </p:nvPr>
        </p:nvSpPr>
        <p:spPr>
          <a:xfrm>
            <a:off x="5088383" y="2737244"/>
            <a:ext cx="4185616" cy="33041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677335" y="2700866"/>
            <a:ext cx="8596668" cy="18265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40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4184035" cy="388077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2"/>
          </p:nvPr>
        </p:nvSpPr>
        <p:spPr>
          <a:xfrm>
            <a:off x="5089969" y="2160589"/>
            <a:ext cx="4184033" cy="38807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677333" y="1498604"/>
            <a:ext cx="3854527" cy="127846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20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4760460" y="514924"/>
            <a:ext cx="4513540" cy="55264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2"/>
          </p:nvPr>
        </p:nvSpPr>
        <p:spPr>
          <a:xfrm>
            <a:off x="677333" y="2777068"/>
            <a:ext cx="3854527" cy="258444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063" marR="0" lvl="1" indent="-12562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126" marR="0" lvl="2" indent="-12425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189" marR="0" lvl="3" indent="-12288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251" marR="0" lvl="4" indent="-12151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5314" marR="0" lvl="5" indent="-12013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2377" marR="0" lvl="6" indent="-11876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199440" marR="0" lvl="7" indent="-117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6503" marR="0" lvl="8" indent="-11603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677333" y="4800600"/>
            <a:ext cx="8596667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2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pic" idx="2"/>
          </p:nvPr>
        </p:nvSpPr>
        <p:spPr>
          <a:xfrm>
            <a:off x="677333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77333" y="5367337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с подписью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931333" y="609600"/>
            <a:ext cx="8094134" cy="302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1366138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7" name="Shape 107"/>
          <p:cNvSpPr txBox="1"/>
          <p:nvPr/>
        </p:nvSpPr>
        <p:spPr>
          <a:xfrm>
            <a:off x="541870" y="790377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-RU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8893010" y="2886556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-RU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арточка имени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карточки имени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931333" y="609600"/>
            <a:ext cx="8094134" cy="302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77331" y="4013200"/>
            <a:ext cx="8596668" cy="5142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541870" y="790377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-RU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</a:p>
        </p:txBody>
      </p:sp>
      <p:sp>
        <p:nvSpPr>
          <p:cNvPr id="123" name="Shape 123"/>
          <p:cNvSpPr txBox="1"/>
          <p:nvPr/>
        </p:nvSpPr>
        <p:spPr>
          <a:xfrm>
            <a:off x="8893010" y="2886556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-RU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ина или ложь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2" cy="302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77331" y="4013200"/>
            <a:ext cx="8596668" cy="5142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 rot="5400000">
            <a:off x="5994318" y="2582952"/>
            <a:ext cx="5251450" cy="13047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49" cy="70601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0" y="-8466"/>
            <a:ext cx="12192000" cy="6866467"/>
            <a:chOff x="0" y="-8466"/>
            <a:chExt cx="12192000" cy="6866467"/>
          </a:xfrm>
        </p:grpSpPr>
        <p:cxnSp>
          <p:nvCxnSpPr>
            <p:cNvPr id="11" name="Shape 11"/>
            <p:cNvCxnSpPr/>
            <p:nvPr/>
          </p:nvCxnSpPr>
          <p:spPr>
            <a:xfrm>
              <a:off x="9371011" y="0"/>
              <a:ext cx="1219199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Shape 12"/>
            <p:cNvCxnSpPr/>
            <p:nvPr/>
          </p:nvCxnSpPr>
          <p:spPr>
            <a:xfrm flipH="1">
              <a:off x="7425266" y="3681412"/>
              <a:ext cx="4763558" cy="3176586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Shape 13"/>
            <p:cNvSpPr/>
            <p:nvPr/>
          </p:nvSpPr>
          <p:spPr>
            <a:xfrm>
              <a:off x="9181475" y="-8466"/>
              <a:ext cx="3007348" cy="68664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621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0" y="119999"/>
                  </a:lnTo>
                  <a:lnTo>
                    <a:pt x="81621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4" name="Shape 14"/>
            <p:cNvSpPr/>
            <p:nvPr/>
          </p:nvSpPr>
          <p:spPr>
            <a:xfrm>
              <a:off x="9603442" y="-8466"/>
              <a:ext cx="2588558" cy="68664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56067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Shape 15"/>
            <p:cNvSpPr/>
            <p:nvPr/>
          </p:nvSpPr>
          <p:spPr>
            <a:xfrm>
              <a:off x="8932332" y="3048000"/>
              <a:ext cx="3259667" cy="3809999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9334500" y="-8466"/>
              <a:ext cx="2854326" cy="68664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103873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7" name="Shape 17"/>
            <p:cNvSpPr/>
            <p:nvPr/>
          </p:nvSpPr>
          <p:spPr>
            <a:xfrm>
              <a:off x="10898729" y="-8466"/>
              <a:ext cx="1290093" cy="68664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852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lnTo>
                    <a:pt x="94852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8" name="Shape 18"/>
            <p:cNvSpPr/>
            <p:nvPr/>
          </p:nvSpPr>
          <p:spPr>
            <a:xfrm>
              <a:off x="10938999" y="-8466"/>
              <a:ext cx="1249825" cy="68664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106515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9" name="Shape 19"/>
            <p:cNvSpPr/>
            <p:nvPr/>
          </p:nvSpPr>
          <p:spPr>
            <a:xfrm>
              <a:off x="10371665" y="3589867"/>
              <a:ext cx="1817159" cy="3268132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0" y="4013200"/>
              <a:ext cx="448732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lang="ru-RU" sz="900" b="0" i="0" u="none" strike="noStrike" cap="non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ctrTitle"/>
          </p:nvPr>
        </p:nvSpPr>
        <p:spPr>
          <a:xfrm>
            <a:off x="1507066" y="2404533"/>
            <a:ext cx="7766936" cy="16463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Clr>
                <a:schemeClr val="accent2"/>
              </a:buClr>
              <a:buSzPct val="25000"/>
              <a:buFont typeface="Trebuchet MS"/>
              <a:buNone/>
            </a:pPr>
            <a:r>
              <a:rPr lang="ru-RU" sz="5400" b="1" i="1" u="none" strike="noStrike" cap="none" dirty="0" smtClean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>Аксиоматический метод в геометрии</a:t>
            </a:r>
            <a:r>
              <a:rPr lang="ru-RU" sz="5400" b="0" i="0" u="none" strike="noStrike" cap="none" dirty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sz="5400" b="0" i="0" u="none" strike="noStrike" cap="none" dirty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lang="ru-RU" sz="5400" b="0" i="0" u="none" strike="noStrike" cap="none" dirty="0">
              <a:solidFill>
                <a:schemeClr val="accen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8" name="Shape 148"/>
          <p:cNvSpPr txBox="1">
            <a:spLocks noGrp="1"/>
          </p:cNvSpPr>
          <p:nvPr>
            <p:ph type="subTitle" idx="1"/>
          </p:nvPr>
        </p:nvSpPr>
        <p:spPr>
          <a:xfrm>
            <a:off x="1282662" y="4050835"/>
            <a:ext cx="7991341" cy="185889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endParaRPr sz="45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24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                    </a:t>
            </a:r>
            <a:r>
              <a:rPr lang="ru-RU" sz="2400" b="0" i="0" u="none" strike="noStrike" cap="none" dirty="0" smtClean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Федорова Татьяна Ильинична</a:t>
            </a:r>
            <a:endParaRPr lang="ru-RU" sz="24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2400" dirty="0"/>
              <a:t>г</a:t>
            </a:r>
            <a:r>
              <a:rPr lang="ru-RU" sz="2400" b="0" i="0" u="none" strike="noStrike" cap="none" dirty="0" smtClean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 Кувандык</a:t>
            </a:r>
            <a:endParaRPr lang="ru-RU" sz="24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24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2400" b="0" i="0" u="none" strike="noStrike" cap="none" dirty="0" smtClean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МАОУ </a:t>
            </a:r>
            <a:r>
              <a:rPr lang="ru-RU" sz="24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Гимназия </a:t>
            </a:r>
            <a:r>
              <a:rPr lang="ru-RU" sz="2400" b="0" i="0" u="none" strike="noStrike" cap="none" dirty="0" smtClean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№1</a:t>
            </a:r>
            <a:endParaRPr lang="ru-RU" sz="24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24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Учитель математики</a:t>
            </a:r>
          </a:p>
          <a:p>
            <a:pPr marL="0" marR="0" lvl="0" indent="0" algn="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endParaRPr sz="18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890300" y="629587"/>
            <a:ext cx="9915073" cy="11863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Trebuchet MS"/>
              <a:buNone/>
            </a:pPr>
            <a:r>
              <a:rPr lang="ru-RU" sz="3600" b="1" i="1" u="none" strike="noStrike" cap="none" dirty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Тема урока </a:t>
            </a:r>
            <a:r>
              <a:rPr lang="ru-RU" sz="3600" b="1" i="1" u="none" strike="noStrike" cap="none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«Аксиоматический метод в геометрии»</a:t>
            </a:r>
            <a:endParaRPr lang="ru-RU" sz="3600" b="1" i="1" u="none" strike="noStrike" cap="none" dirty="0">
              <a:solidFill>
                <a:schemeClr val="accent2">
                  <a:lumMod val="75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95458" y="1957590"/>
            <a:ext cx="10959920" cy="40622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Цели </a:t>
            </a: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</a:rPr>
              <a:t>урока: - познакомить с группами аксиом геометрии </a:t>
            </a:r>
          </a:p>
          <a:p>
            <a:pPr marL="0" lvl="0" indent="0">
              <a:buSzPct val="25000"/>
              <a:buNone/>
            </a:pP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</a:rPr>
              <a:t>                     - познакомить с аксиоматическим подходом в изучении геометрии</a:t>
            </a:r>
          </a:p>
          <a:p>
            <a:pPr marL="0" lvl="0" indent="0">
              <a:buSzPct val="25000"/>
              <a:buNone/>
            </a:pP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</a:rPr>
              <a:t>                     - познакомить с учеными, которые работали в этой области</a:t>
            </a:r>
            <a:endParaRPr lang="ru-RU"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5" name="Shape 155" descr="Картинки по запросу геометрия в картинках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5404" y="4311160"/>
            <a:ext cx="2681282" cy="2305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605306" y="158840"/>
            <a:ext cx="10998556" cy="102601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Trebuchet MS"/>
              <a:buNone/>
            </a:pPr>
            <a:r>
              <a:rPr lang="ru-RU" sz="3200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3200" b="0" i="1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Евклид  </a:t>
            </a:r>
            <a:r>
              <a:rPr lang="ru-RU" sz="2800" b="0" i="1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(330-277г.до н.э. древнегреческий математик)</a:t>
            </a:r>
          </a:p>
        </p:txBody>
      </p:sp>
      <p:pic>
        <p:nvPicPr>
          <p:cNvPr id="185" name="Shape 185" descr="http://900igr.net/datas/geometrija/Geometrija-1/0009-009-Sochinenie-Evklida-Nachala-pochti-2000-let-sluzhilo-osnovnoj-knigoj-po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3508" y="996682"/>
            <a:ext cx="8949788" cy="5847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68" cy="9493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Trebuchet MS"/>
              <a:buNone/>
            </a:pPr>
            <a:r>
              <a:rPr lang="ru-RU" sz="3600" b="0" i="0" u="none" strike="noStrike" cap="none" dirty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</a:t>
            </a:r>
            <a:r>
              <a:rPr lang="ru-RU" sz="3600" b="1" i="1" u="none" strike="noStrike" cap="none" dirty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Основные понятия</a:t>
            </a:r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77332" y="2160589"/>
            <a:ext cx="10315211" cy="388077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3200" b="1" i="1" u="none" strike="noStrike" cap="none" dirty="0">
                <a:solidFill>
                  <a:schemeClr val="accent1">
                    <a:lumMod val="75000"/>
                  </a:schemeClr>
                </a:solidFill>
                <a:sym typeface="Trebuchet MS"/>
              </a:rPr>
              <a:t>Неопределяемые понятия: </a:t>
            </a:r>
            <a:r>
              <a:rPr lang="ru-RU" sz="3200" b="1" i="1" u="sng" strike="noStrike" cap="none" dirty="0">
                <a:solidFill>
                  <a:schemeClr val="accent1">
                    <a:lumMod val="75000"/>
                  </a:schemeClr>
                </a:solidFill>
                <a:sym typeface="Trebuchet MS"/>
              </a:rPr>
              <a:t>точка, </a:t>
            </a:r>
            <a:r>
              <a:rPr lang="ru-RU" sz="3200" b="1" i="1" u="sng" strike="noStrike" cap="none" dirty="0" smtClean="0">
                <a:solidFill>
                  <a:schemeClr val="accent1">
                    <a:lumMod val="75000"/>
                  </a:schemeClr>
                </a:solidFill>
                <a:sym typeface="Trebuchet MS"/>
              </a:rPr>
              <a:t>прямая</a:t>
            </a:r>
            <a:r>
              <a:rPr lang="ru-RU" sz="3200" b="1" i="1" u="sng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endParaRPr lang="ru-RU" sz="3200" b="0" i="0" u="sng" strike="noStrike" cap="none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endParaRPr lang="ru-RU" sz="3200" b="0" i="0" u="sng" strike="noStrike" cap="none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3200" b="1" i="1" u="none" strike="noStrike" cap="none" dirty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>Аксиома – утверждение, принимаемое без доказательства.</a:t>
            </a: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3200" b="1" i="1" u="none" strike="noStrike" cap="none" dirty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>Первоначально слово «аксиома» имело значение «истина, очевидная сама по себе»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8" y="2996952"/>
            <a:ext cx="5917257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title"/>
          </p:nvPr>
        </p:nvSpPr>
        <p:spPr>
          <a:xfrm>
            <a:off x="2150772" y="609600"/>
            <a:ext cx="7123229" cy="76843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Trebuchet MS"/>
              <a:buNone/>
            </a:pPr>
            <a:r>
              <a:rPr lang="ru-RU" sz="3600" b="0" i="0" u="none" strike="noStrike" cap="none" dirty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     </a:t>
            </a:r>
            <a:r>
              <a:rPr lang="ru-RU" sz="3600" b="1" i="1" u="none" strike="noStrike" cap="none" dirty="0" smtClean="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Аксиомы принадлежности</a:t>
            </a:r>
            <a:endParaRPr lang="ru-RU" sz="3600" b="1" i="1" u="none" strike="noStrike" cap="none" dirty="0">
              <a:solidFill>
                <a:srgbClr val="00B05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75744" y="1340768"/>
            <a:ext cx="9740736" cy="15841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SzPct val="25000"/>
            </a:pPr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Какова бы ни была прямая, существуют точки, принадлежащие ей и не принадлежащие ей</a:t>
            </a:r>
            <a:endParaRPr lang="ru-RU" sz="3600" b="1" i="1" u="none" strike="noStrike" cap="none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  <a:sym typeface="Trebuchet MS"/>
            </a:endParaRPr>
          </a:p>
        </p:txBody>
      </p:sp>
      <p:sp>
        <p:nvSpPr>
          <p:cNvPr id="201" name="Shape 201"/>
          <p:cNvSpPr txBox="1">
            <a:spLocks noGrp="1"/>
          </p:cNvSpPr>
          <p:nvPr>
            <p:ph type="body" idx="3"/>
          </p:nvPr>
        </p:nvSpPr>
        <p:spPr>
          <a:xfrm>
            <a:off x="6181858" y="1468191"/>
            <a:ext cx="4481847" cy="5409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endParaRPr lang="ru-RU" sz="2400" b="0" i="0" u="none" strike="noStrike" cap="none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3356992"/>
            <a:ext cx="523033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912" y="4077072"/>
            <a:ext cx="5919578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1415480" y="3316757"/>
            <a:ext cx="10565289" cy="53118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2800" b="0" i="0" u="none" strike="noStrike" cap="none" dirty="0" smtClean="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lang="ru-RU" sz="2800" b="0" i="0" u="none" strike="noStrike" cap="none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7" name="Shape 217" descr="http://konspekta.net/studopediaorg/baza2/204138233911.files/image24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6467" y="3316757"/>
            <a:ext cx="6758015" cy="3169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815" y="1988840"/>
            <a:ext cx="3024336" cy="288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23392" y="383610"/>
            <a:ext cx="105851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90C226"/>
              </a:buClr>
              <a:buSzPct val="25000"/>
            </a:pP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Через любые две точки можно провести прямую, и притом только одну.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24000" y="1245742"/>
            <a:ext cx="68914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i="1" dirty="0">
                <a:solidFill>
                  <a:srgbClr val="54A021"/>
                </a:solidFill>
                <a:latin typeface="Times New Roman" pitchFamily="18" charset="0"/>
                <a:cs typeface="Times New Roman" pitchFamily="18" charset="0"/>
              </a:rPr>
              <a:t>Вот так: было две точки: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2835424"/>
            <a:ext cx="5855194" cy="593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3645024"/>
            <a:ext cx="432048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title"/>
          </p:nvPr>
        </p:nvSpPr>
        <p:spPr>
          <a:xfrm>
            <a:off x="677332" y="609600"/>
            <a:ext cx="10603243" cy="1320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Первые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простейшие  фигуры- луч, отрезок, угол.</a:t>
            </a:r>
            <a:endParaRPr sz="3600" b="1" i="1" u="none" strike="noStrike" cap="none" dirty="0">
              <a:solidFill>
                <a:schemeClr val="accent2">
                  <a:lumMod val="75000"/>
                </a:schemeClr>
              </a:solidFill>
              <a:sym typeface="Trebuchet MS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72" y="2132856"/>
            <a:ext cx="9881908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2" y="609600"/>
            <a:ext cx="10387219" cy="1320800"/>
          </a:xfrm>
        </p:spPr>
        <p:txBody>
          <a:bodyPr/>
          <a:lstStyle/>
          <a:p>
            <a:r>
              <a:rPr lang="ru-RU" sz="4400" b="1" i="1" dirty="0">
                <a:solidFill>
                  <a:schemeClr val="accent2">
                    <a:lumMod val="75000"/>
                  </a:schemeClr>
                </a:solidFill>
              </a:rPr>
              <a:t>О</a:t>
            </a:r>
            <a:r>
              <a:rPr lang="ru-RU" sz="4400" b="1" i="1" dirty="0" smtClean="0">
                <a:solidFill>
                  <a:schemeClr val="accent2">
                    <a:lumMod val="75000"/>
                  </a:schemeClr>
                </a:solidFill>
              </a:rPr>
              <a:t>трезок</a:t>
            </a:r>
            <a:endParaRPr lang="ru-RU" sz="4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66" y="2780928"/>
            <a:ext cx="9261209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4384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i="1" dirty="0" smtClean="0"/>
              <a:t>Угол</a:t>
            </a:r>
            <a:endParaRPr lang="ru-RU" sz="4400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1484784"/>
            <a:ext cx="10225136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032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2" y="609600"/>
            <a:ext cx="9595131" cy="1320800"/>
          </a:xfrm>
        </p:spPr>
        <p:txBody>
          <a:bodyPr/>
          <a:lstStyle/>
          <a:p>
            <a:r>
              <a:rPr lang="ru-RU" b="1" i="1" dirty="0"/>
              <a:t>Прямая разбивает плоскость на две полуплоскости.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1" indent="0">
              <a:buNone/>
            </a:pP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3109913"/>
            <a:ext cx="8136903" cy="175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73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2" y="609600"/>
            <a:ext cx="9523123" cy="1320800"/>
          </a:xfrm>
        </p:spPr>
        <p:txBody>
          <a:bodyPr/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Каждый отрезок имеет определенную длину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3205163"/>
            <a:ext cx="7272807" cy="1447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277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2" y="609600"/>
            <a:ext cx="9379107" cy="1320800"/>
          </a:xfrm>
        </p:spPr>
        <p:txBody>
          <a:bodyPr/>
          <a:lstStyle/>
          <a:p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Через точку, не лежащую на прямой р, проведены четыре прямые. Сколько из этих прямых пересекают прямую р? Рассмотрите все возможные случаи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46" y="3067050"/>
            <a:ext cx="8652330" cy="1874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50247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2" y="609600"/>
            <a:ext cx="10819268" cy="1320800"/>
          </a:xfrm>
        </p:spPr>
        <p:txBody>
          <a:bodyPr/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На отрезке АВ отметили точку О, а точки К и М являются серединами отрезков АО и ОВ. Найти длину отрезка АВ, если КМ =8 см.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7" y="2996953"/>
            <a:ext cx="8208912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674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Решу ГИА» № 169915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Какие из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следующих утверждений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верны?</a:t>
            </a:r>
          </a:p>
          <a:p>
            <a:pPr marL="91441" indent="0">
              <a:buNone/>
            </a:pP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1) Если угол равен 45°, то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вертикальный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с ним угол равен 45°.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2) Любые две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прямые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имеют ровно одну общую точку.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3) Через любые три точки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проходит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ровно одна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прямая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4) Если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расстояние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от точки до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прямой меньше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1, то и длина любой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наклонной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проведенной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из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данной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точки к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прямой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меньше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1.</a:t>
            </a:r>
          </a:p>
          <a:p>
            <a:endParaRPr lang="ru-RU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22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На рисунке СЕ = ED, ВЕ = EF и КЕ = AD. Докажите, что КЕ || 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ВС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1423" y="2160589"/>
            <a:ext cx="8362577" cy="335664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692696"/>
            <a:ext cx="10369152" cy="5887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07368" y="3501008"/>
            <a:ext cx="10585176" cy="3079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087888" y="908720"/>
            <a:ext cx="4320480" cy="3600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 рисунке СЕ = ED, ВЕ = EF и КЕ = AD. Докажите, что КЕ || ВС.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7808" y="1052736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рисунке СЕ = ED, ВЕ = EF и КЕ = AD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5440" y="3789040"/>
            <a:ext cx="928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Докажите, что КЕ || ВС  </a:t>
            </a:r>
          </a:p>
        </p:txBody>
      </p:sp>
    </p:spTree>
    <p:extLst>
      <p:ext uri="{BB962C8B-B14F-4D97-AF65-F5344CB8AC3E}">
        <p14:creationId xmlns:p14="http://schemas.microsoft.com/office/powerpoint/2010/main" val="174509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354</Words>
  <Application>Microsoft Office PowerPoint</Application>
  <PresentationFormat>Произвольный</PresentationFormat>
  <Paragraphs>43</Paragraphs>
  <Slides>15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Грань</vt:lpstr>
      <vt:lpstr>Аксиоматический метод в геометрии </vt:lpstr>
      <vt:lpstr>Тема урока «Аксиоматический метод в геометрии»</vt:lpstr>
      <vt:lpstr> Евклид  (330-277г.до н.э. древнегреческий математик)</vt:lpstr>
      <vt:lpstr>              Основные понятия</vt:lpstr>
      <vt:lpstr>      Аксиомы принадлежности</vt:lpstr>
      <vt:lpstr>Презентация PowerPoint</vt:lpstr>
      <vt:lpstr>Первые простейшие  фигуры- луч, отрезок, угол.</vt:lpstr>
      <vt:lpstr>Отрезок</vt:lpstr>
      <vt:lpstr>Угол</vt:lpstr>
      <vt:lpstr>Прямая разбивает плоскость на две полуплоскости.</vt:lpstr>
      <vt:lpstr>Каждый отрезок имеет определенную длину</vt:lpstr>
      <vt:lpstr>Через точку, не лежащую на прямой р, проведены четыре прямые. Сколько из этих прямых пересекают прямую р? Рассмотрите все возможные случаи.</vt:lpstr>
      <vt:lpstr>На отрезке АВ отметили точку О, а точки К и М являются серединами отрезков АО и ОВ. Найти длину отрезка АВ, если КМ =8 см.</vt:lpstr>
      <vt:lpstr>«Решу ГИА» № 169915</vt:lpstr>
      <vt:lpstr>На рисунке СЕ = ED, ВЕ = EF и КЕ = AD. Докажите, что КЕ || ВС.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геометрию Аксиомы планиметрии 7 класс</dc:title>
  <cp:lastModifiedBy>Admin</cp:lastModifiedBy>
  <cp:revision>26</cp:revision>
  <dcterms:modified xsi:type="dcterms:W3CDTF">2016-09-22T19:25:37Z</dcterms:modified>
</cp:coreProperties>
</file>